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5" r:id="rId3"/>
    <p:sldId id="257" r:id="rId4"/>
    <p:sldId id="265" r:id="rId5"/>
    <p:sldId id="259" r:id="rId6"/>
    <p:sldId id="262" r:id="rId7"/>
    <p:sldId id="263" r:id="rId8"/>
    <p:sldId id="264" r:id="rId9"/>
    <p:sldId id="266" r:id="rId10"/>
    <p:sldId id="267" r:id="rId11"/>
    <p:sldId id="268" r:id="rId12"/>
    <p:sldId id="261" r:id="rId13"/>
    <p:sldId id="260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ill Mark Lee" initials="NML" lastIdx="1" clrIdx="0">
    <p:extLst>
      <p:ext uri="{19B8F6BF-5375-455C-9EA6-DF929625EA0E}">
        <p15:presenceInfo xmlns:p15="http://schemas.microsoft.com/office/powerpoint/2012/main" userId="179c9f94cbc476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8" autoAdjust="0"/>
    <p:restoredTop sz="94660"/>
  </p:normalViewPr>
  <p:slideViewPr>
    <p:cSldViewPr snapToGrid="0">
      <p:cViewPr>
        <p:scale>
          <a:sx n="75" d="100"/>
          <a:sy n="75" d="100"/>
        </p:scale>
        <p:origin x="861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695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429BD8-E0B1-4BD9-BA9C-E32B85013C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45197-84C3-46C4-AE4F-6C704D41EB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539E0-622F-4FE4-A52E-2E1EDC31DF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A3ECC-C98A-4FF5-8C49-887F0B54551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2332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D6173-8254-425F-96BD-ADF3F47F20D2}" type="datetimeFigureOut">
              <a:rPr lang="en-HK" smtClean="0"/>
              <a:t>3/5/2022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DA1EE-E935-4ACD-8C79-3C0F95E26AE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0938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21D8-BABD-44C9-8CA1-DF03EEA1C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2A5DA-D077-4F39-AAEC-E1A456EBA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31E4A-F9BA-44EE-9414-FE743319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E31BA-EC04-407C-816A-CD115105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A0798-4AC7-4DA1-B01D-4A27D5E1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8217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BD9D-C4DA-4C59-BB1F-19A4551F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0F436-11AA-4A6A-88C5-58FB55262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71D0E-24EC-4A19-B4D1-34A7CE20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4992C-5172-49CF-887B-F9265DE8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9C2D7-CD97-4ACA-8241-9AC88701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3640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5F009-BC32-4AE0-94AE-B5DBCF915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3BBBB-F871-4608-991E-3DCA3A852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93C4-BB75-4D65-B480-6479E07B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04DDB-F369-4503-96A3-7EC24113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1E2C0-0E2F-4031-B985-8229F094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3753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61A1-8B8C-487E-AFA9-7B0D5A99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C3953-2859-4EB0-AAFC-195315D7A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A4D4F-2E37-41E4-B031-7581ED1A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35EB1-FBAB-4266-B4D7-8A8F2D89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9CD0A-4EB2-44B0-B979-2DC3FE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7131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4CF9-3A19-4278-B4D3-D72F18A6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FA6C9-F8A1-4F15-8ECB-5A01AB9B5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F5BE3-07B1-4577-A30E-42E894746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B846-6276-4501-BF17-8BBF3BCB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6A1EA-5F83-4F28-AC0A-61A2E3CB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8814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A64-222D-40D2-B35F-BF961094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FA8D9-077F-4174-89D9-2E8E1D8BC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A471A-BCFE-4F46-80FC-CAB3436B9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322D9-5BC7-4841-89F6-E5230D16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3A184-CCFD-47AB-A9A2-51918FCC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31A7B-392F-404E-B40D-3324C741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6279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2D01-28C1-4166-9F05-65E3BC5C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F2D90-B3A3-4B4C-BA14-DB4CA3018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91B32-A402-4164-B62A-657932D1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72135-0515-4645-A4D5-F3E151CE4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D3FB5-1126-4CBF-B54E-2C2D6AD1A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344EF-EA08-425F-8255-76DE7967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66C0C-A9D1-45BA-A3FA-9B381328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3877C-732F-431D-88E8-80C88B44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381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5B83-03B9-4FEF-AD6E-16C5D3D6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46C9F-E46D-4605-BE67-68D5874F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A0660-9334-4BAD-AB9A-FD611542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F3A5F-E903-4E21-8C25-7C25D870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6664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5C5BBD-31BB-41B8-844F-2B7B5971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7EF5A-57AE-43A6-9CE8-4BEC6451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B2107-613B-4CCA-A6B5-43F26C49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9196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7E19-8224-4590-BA1E-F0C38379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E72B9-04A8-40D6-AB4C-CFA64010F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1A8EC-912F-4242-AB6D-39F0B8836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2DBB9-9DBF-48E2-8641-BE7E7986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E3428-8B76-4F9F-8625-11167645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DB94E-F832-4DE1-9A81-BBC0B327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8557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2407-B8A6-44CF-8E95-7F34B22B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0A540-B15A-4D74-BDFC-6C45E3E72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8278D-A795-4966-A1F8-7D60AF098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EC517-39E5-4086-A4CD-9698E482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48C5F-B801-4FAD-86EE-3FBD890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8B592-640F-4BB7-904E-BA5A2CD9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600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20C35-BEF9-4E32-B785-B239A69B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A600-614B-4A93-BEEC-A2C4223BC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5A37B-7B99-4AA1-A55C-0AE33A1ED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931A-D270-4F22-837C-6ABF3F024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7993-7FDC-4B18-871B-AE54CEB1E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3713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FEA6E6-4D90-4078-9DC4-C82041AB6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Create Performance Task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414E1E-0E3A-4B16-A247-2FA369522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Row 2 - Data Abstraction</a:t>
            </a:r>
            <a:endParaRPr lang="en-HK" sz="4000" dirty="0"/>
          </a:p>
        </p:txBody>
      </p:sp>
    </p:spTree>
    <p:extLst>
      <p:ext uri="{BB962C8B-B14F-4D97-AF65-F5344CB8AC3E}">
        <p14:creationId xmlns:p14="http://schemas.microsoft.com/office/powerpoint/2010/main" val="1379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FE65DB8-141A-4347-BDD4-B752E6628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30" y="4813954"/>
            <a:ext cx="11620822" cy="1981291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includes two program code segments: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how data has been stored in this list </a:t>
            </a:r>
            <a:r>
              <a:rPr lang="en-US" sz="2000" b="0" i="1" dirty="0">
                <a:effectLst/>
                <a:latin typeface="Arial" panose="020B0604020202020204" pitchFamily="34" charset="0"/>
              </a:rPr>
              <a:t>(&gt;1 element)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the data in this same list being used as part of fulfilling the program’s purpose.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identifies the name of the variable representing the list being used in this response.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describes what the data contained in this list is representing in the program.</a:t>
            </a:r>
            <a:endParaRPr lang="en-HK" sz="23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1CA05C-30CE-4F6A-B919-0E9735632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9" y="2904711"/>
            <a:ext cx="9940098" cy="1643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69DB4-78A2-46C1-A560-6347AFAC7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23" y="656731"/>
            <a:ext cx="8851492" cy="2899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A46D5-888B-4459-964F-DA397B627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02" y="113388"/>
            <a:ext cx="5091125" cy="3878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5538892" y="7128"/>
            <a:ext cx="735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f</a:t>
            </a:r>
            <a:endParaRPr lang="en-HK" sz="4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DDB384-6FBB-4463-BA63-4FCDCE68C4A5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33901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F224E7-128F-451D-A0D9-82CDF2A3B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8" y="2511958"/>
            <a:ext cx="11686674" cy="18318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6AFA-6331-4BDD-BEE6-575D65058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6" y="4695737"/>
            <a:ext cx="11686674" cy="1981291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includes two program code segments: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how data has been stored in this list </a:t>
            </a:r>
            <a:r>
              <a:rPr lang="en-US" sz="2000" b="0" i="1" dirty="0">
                <a:effectLst/>
                <a:latin typeface="Arial" panose="020B0604020202020204" pitchFamily="34" charset="0"/>
              </a:rPr>
              <a:t>(&gt;1 element)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the data in this same list being used as part of fulfilling the program’s purpose.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identifies the name of the variable representing the list being used in this response.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describes what the data contained in this list is representing in the program.</a:t>
            </a:r>
            <a:endParaRPr lang="en-HK" sz="23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-174" y="0"/>
            <a:ext cx="568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</a:t>
            </a:r>
            <a:endParaRPr lang="en-HK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401FF-2211-419E-92F8-8855739D81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935" y="309713"/>
            <a:ext cx="6085041" cy="2011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0E712-1860-43CD-AB13-29BE979A38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2053" r="1992" b="2759"/>
          <a:stretch/>
        </p:blipFill>
        <p:spPr>
          <a:xfrm>
            <a:off x="6725960" y="320906"/>
            <a:ext cx="5436058" cy="20046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1EF09F-2381-4CFF-9DE2-7893FB141EA3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383126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91A2A9-8165-46CC-BC50-863A1D5B2E2A}"/>
              </a:ext>
            </a:extLst>
          </p:cNvPr>
          <p:cNvSpPr txBox="1">
            <a:spLocks/>
          </p:cNvSpPr>
          <p:nvPr/>
        </p:nvSpPr>
        <p:spPr>
          <a:xfrm>
            <a:off x="135237" y="4828767"/>
            <a:ext cx="11600980" cy="1981291"/>
          </a:xfrm>
          <a:prstGeom prst="rect">
            <a:avLst/>
          </a:prstGeom>
          <a:ln w="1270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latin typeface="Arial" panose="020B0604020202020204" pitchFamily="34" charset="0"/>
              </a:rPr>
              <a:t>includes two program code segments: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one that shows how data has been stored in this list </a:t>
            </a:r>
            <a:r>
              <a:rPr lang="en-US" sz="2000" i="1" dirty="0">
                <a:latin typeface="Arial" panose="020B0604020202020204" pitchFamily="34" charset="0"/>
              </a:rPr>
              <a:t>(&gt;1 element)</a:t>
            </a:r>
            <a:r>
              <a:rPr lang="en-US" sz="2000" dirty="0"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one that shows the data in this same list being used as part of fulfilling the program’s purpose.</a:t>
            </a:r>
          </a:p>
          <a:p>
            <a:r>
              <a:rPr lang="en-US" sz="2300" dirty="0">
                <a:latin typeface="Arial" panose="020B0604020202020204" pitchFamily="34" charset="0"/>
              </a:rPr>
              <a:t>identifies the name of the variable representing the list being used in this response.</a:t>
            </a:r>
          </a:p>
          <a:p>
            <a:r>
              <a:rPr lang="en-US" sz="2300" dirty="0">
                <a:latin typeface="Arial" panose="020B0604020202020204" pitchFamily="34" charset="0"/>
              </a:rPr>
              <a:t>describes what the data contained in this list is representing in the program.</a:t>
            </a:r>
            <a:endParaRPr lang="en-HK" sz="2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331FE-0D16-47D1-84E6-679847EB3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419"/>
            <a:ext cx="5426053" cy="347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24BA90-0FC3-4D4F-AFE1-4A9983AD5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40" y="-21091"/>
            <a:ext cx="6764135" cy="21615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0" y="0"/>
            <a:ext cx="735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h</a:t>
            </a:r>
            <a:endParaRPr lang="en-HK" sz="4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114254-BFBE-4293-9109-49FD69834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99" y="2154116"/>
            <a:ext cx="9197456" cy="260029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EC1050-BCC1-40D0-BDA2-A4F0E636B7C0}"/>
              </a:ext>
            </a:extLst>
          </p:cNvPr>
          <p:cNvCxnSpPr>
            <a:cxnSpLocks/>
          </p:cNvCxnSpPr>
          <p:nvPr/>
        </p:nvCxnSpPr>
        <p:spPr>
          <a:xfrm>
            <a:off x="10365730" y="2140466"/>
            <a:ext cx="0" cy="723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179671C-C3FA-4C97-9C0F-2B9655549640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340318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644694-CB4B-4282-9CA6-B6BD5F5CD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5" y="2763679"/>
            <a:ext cx="11125530" cy="2012443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A5D1CFA-66C7-4224-ACA4-1791B1841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91" y="4804323"/>
            <a:ext cx="11702492" cy="1981291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includes two program code segments: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how data has been stored in this list </a:t>
            </a:r>
            <a:r>
              <a:rPr lang="en-US" sz="2000" b="0" i="1" dirty="0">
                <a:effectLst/>
                <a:latin typeface="Arial" panose="020B0604020202020204" pitchFamily="34" charset="0"/>
              </a:rPr>
              <a:t>(&gt;1 element)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the data in this same list being used as part of fulfilling the program’s purpose.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identifies the name of the variable representing the list being used in this response.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describes what the data contained in this list is representing in the program.</a:t>
            </a:r>
            <a:endParaRPr lang="en-HK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6B788-AB37-4837-A09A-280507AE1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" y="-35540"/>
            <a:ext cx="4913092" cy="269380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5935727" y="379"/>
            <a:ext cx="735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i</a:t>
            </a:r>
            <a:endParaRPr lang="en-HK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A846F-538B-4B55-896B-D20103409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21" y="-2364"/>
            <a:ext cx="4860379" cy="30021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5B286F0-26F4-42FB-ACE4-7652C2637D3C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77729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576053-B026-4C00-A0CB-A0D21BE98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86" y="0"/>
            <a:ext cx="5439167" cy="335525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1823AA6-4067-F04B-BE29-A568A4A9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42094" cy="744359"/>
          </a:xfrm>
        </p:spPr>
        <p:txBody>
          <a:bodyPr/>
          <a:lstStyle/>
          <a:p>
            <a:r>
              <a:rPr lang="en-US" altLang="zh-CN" b="1" dirty="0"/>
              <a:t>j</a:t>
            </a:r>
            <a:endParaRPr lang="zh-CN" altLang="en-US" b="1" dirty="0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F42CF094-977E-FE40-A34A-038F99B9F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968" y="-1"/>
            <a:ext cx="6182032" cy="6090708"/>
          </a:xfr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26301E6-BBC0-465B-B8DB-830E0D44811F}"/>
              </a:ext>
            </a:extLst>
          </p:cNvPr>
          <p:cNvSpPr txBox="1">
            <a:spLocks/>
          </p:cNvSpPr>
          <p:nvPr/>
        </p:nvSpPr>
        <p:spPr>
          <a:xfrm>
            <a:off x="28758" y="4838278"/>
            <a:ext cx="11816791" cy="198129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>
                <a:latin typeface="Arial" panose="020B0604020202020204" pitchFamily="34" charset="0"/>
              </a:rPr>
              <a:t>includes two program code segments:</a:t>
            </a:r>
          </a:p>
          <a:p>
            <a:pPr lvl="1"/>
            <a:r>
              <a:rPr lang="en-US" sz="2000">
                <a:latin typeface="Arial" panose="020B0604020202020204" pitchFamily="34" charset="0"/>
              </a:rPr>
              <a:t>one that shows how data has been stored in this list </a:t>
            </a:r>
            <a:r>
              <a:rPr lang="en-US" sz="2000" i="1">
                <a:latin typeface="Arial" panose="020B0604020202020204" pitchFamily="34" charset="0"/>
              </a:rPr>
              <a:t>(&gt;1 element)</a:t>
            </a:r>
            <a:r>
              <a:rPr lang="en-US" sz="2000"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000">
                <a:latin typeface="Arial" panose="020B0604020202020204" pitchFamily="34" charset="0"/>
              </a:rPr>
              <a:t>one that shows the data in this same list being used as part of fulfilling the program’s purpose.</a:t>
            </a:r>
          </a:p>
          <a:p>
            <a:r>
              <a:rPr lang="en-US" sz="2300">
                <a:latin typeface="Arial" panose="020B0604020202020204" pitchFamily="34" charset="0"/>
              </a:rPr>
              <a:t>identifies the name of the variable representing the list being used in this response.</a:t>
            </a:r>
          </a:p>
          <a:p>
            <a:r>
              <a:rPr lang="en-US" sz="2300">
                <a:latin typeface="Arial" panose="020B0604020202020204" pitchFamily="34" charset="0"/>
              </a:rPr>
              <a:t>describes what the data contained in this list is representing in the program.</a:t>
            </a:r>
            <a:endParaRPr lang="en-HK" sz="23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42BDB4-76AC-4B9D-B114-01BDF9423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56" y="2396830"/>
            <a:ext cx="11528243" cy="23379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8E53F50-C6A1-44A0-9060-D8D3AF262F0D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52232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640-6F36-4CCA-8C2D-395D71A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66" y="0"/>
            <a:ext cx="10515600" cy="1325563"/>
          </a:xfrm>
        </p:spPr>
        <p:txBody>
          <a:bodyPr/>
          <a:lstStyle/>
          <a:p>
            <a:r>
              <a:rPr lang="en-HK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7C7E-23E6-4D73-9E2F-B35CABD11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19" y="1325563"/>
            <a:ext cx="11469361" cy="5047514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You can only use this version if you can write on a pdf, otherwise please use the ppt version.</a:t>
            </a:r>
            <a:endParaRPr lang="en-HK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Read the criteria for this row on slides 3 - 4.</a:t>
            </a:r>
            <a:endParaRPr lang="en-HK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For each response </a:t>
            </a:r>
            <a:r>
              <a:rPr lang="en-GB" sz="2000" i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(slides 5 </a:t>
            </a:r>
            <a:r>
              <a:rPr lang="en-GB" sz="2000" i="1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– 14)</a:t>
            </a:r>
            <a:r>
              <a:rPr lang="en-GB" sz="240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endParaRPr lang="en-HK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Underline any code, phrases or sentences that meet any of the criteria.</a:t>
            </a:r>
            <a:endParaRPr lang="en-HK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Tick (</a:t>
            </a:r>
            <a:r>
              <a:rPr lang="en-GB" sz="2800" b="1" dirty="0">
                <a:solidFill>
                  <a:srgbClr val="00B050"/>
                </a:solidFill>
                <a:effectLst/>
                <a:latin typeface="Segoe UI Emoji" panose="020B0502040204020203" pitchFamily="34" charset="0"/>
                <a:ea typeface="PMingLiU" panose="02020500000000000000" pitchFamily="18" charset="-120"/>
                <a:cs typeface="Segoe UI Emoji" panose="020B0502040204020203" pitchFamily="34" charset="0"/>
              </a:rPr>
              <a:t>✔</a:t>
            </a: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 any criteria that are satisfied and cross (</a:t>
            </a:r>
            <a:r>
              <a:rPr lang="en-GB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PMingLiU" panose="02020500000000000000" pitchFamily="18" charset="-120"/>
                <a:cs typeface="Segoe UI Symbol" panose="020B0502040204020203" pitchFamily="34" charset="0"/>
              </a:rPr>
              <a:t>✘</a:t>
            </a: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 any criteria that are not satisfied.</a:t>
            </a:r>
            <a:endParaRPr lang="en-HK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Write a </a:t>
            </a:r>
            <a:r>
              <a:rPr lang="en-GB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in the bottom right corner if the response gets the mark for this row</a:t>
            </a:r>
            <a:r>
              <a:rPr lang="en-GB" sz="2000" i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(all criteria have been satisfied)</a:t>
            </a: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otherwise write a </a:t>
            </a:r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0</a:t>
            </a: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HK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When finished, save this presentation as a pdf with 2 slides to a page and submit this file.</a:t>
            </a:r>
          </a:p>
        </p:txBody>
      </p:sp>
    </p:spTree>
    <p:extLst>
      <p:ext uri="{BB962C8B-B14F-4D97-AF65-F5344CB8AC3E}">
        <p14:creationId xmlns:p14="http://schemas.microsoft.com/office/powerpoint/2010/main" val="127159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51EF-39F7-45B2-99F9-6A19B0E6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Scoring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6AFA-6331-4BDD-BEE6-575D65058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includes two program code segments: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one that shows how data has been stored in this list </a:t>
            </a:r>
            <a:r>
              <a:rPr lang="en-US" sz="2000" b="0" i="1" dirty="0">
                <a:effectLst/>
                <a:latin typeface="Arial" panose="020B0604020202020204" pitchFamily="34" charset="0"/>
              </a:rPr>
              <a:t>(or other collection type)</a:t>
            </a:r>
            <a:r>
              <a:rPr lang="en-US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one that shows the data in this same list being used as part of fulfilling the program’s purpose.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identifies the name of the variable representing the list being used in this response.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describes what the data contained in this list is representing in the program.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3635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51EF-39F7-45B2-99F9-6A19B0E6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1" y="109589"/>
            <a:ext cx="10515600" cy="1050383"/>
          </a:xfrm>
        </p:spPr>
        <p:txBody>
          <a:bodyPr/>
          <a:lstStyle/>
          <a:p>
            <a:r>
              <a:rPr lang="en-HK" dirty="0"/>
              <a:t>Decision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6AFA-6331-4BDD-BEE6-575D65058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29" y="1322103"/>
            <a:ext cx="10869350" cy="4019620"/>
          </a:xfrm>
        </p:spPr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Arial" panose="020B0604020202020204" pitchFamily="34" charset="0"/>
              </a:rPr>
              <a:t>Consider ONLY written response 3b when scoring this point.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>Requirements for program code segments: 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The written response must include two clearly distinguishable program code segments, but these segments may be disjointed code segments or two parts of a contiguous code segment.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If the written response includes more than two code segments, use the first two code segments to determine whether or not the point is earned.</a:t>
            </a: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>Do NOT award a point if any one or more of the following is true: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The list is a one-element list.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The use of the list does not assist in fulfilling the program’s purpose.</a:t>
            </a:r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2ADB2B62-9BE2-41A0-AF51-0DC165CD4485}"/>
              </a:ext>
            </a:extLst>
          </p:cNvPr>
          <p:cNvSpPr txBox="1"/>
          <p:nvPr/>
        </p:nvSpPr>
        <p:spPr>
          <a:xfrm>
            <a:off x="9443877" y="3716877"/>
            <a:ext cx="2669740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list must not be empty or only have 1 element.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箭头连接符 2">
            <a:extLst>
              <a:ext uri="{FF2B5EF4-FFF2-40B4-BE49-F238E27FC236}">
                <a16:creationId xmlns:a16="http://schemas.microsoft.com/office/drawing/2014/main" id="{7145490E-7E5A-461C-B883-A6D234A3C79B}"/>
              </a:ext>
            </a:extLst>
          </p:cNvPr>
          <p:cNvCxnSpPr>
            <a:cxnSpLocks/>
          </p:cNvCxnSpPr>
          <p:nvPr/>
        </p:nvCxnSpPr>
        <p:spPr>
          <a:xfrm flipH="1">
            <a:off x="4288610" y="4302528"/>
            <a:ext cx="5153460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7">
            <a:extLst>
              <a:ext uri="{FF2B5EF4-FFF2-40B4-BE49-F238E27FC236}">
                <a16:creationId xmlns:a16="http://schemas.microsoft.com/office/drawing/2014/main" id="{6E36168A-6F0B-4ED1-89CE-1EC21435823C}"/>
              </a:ext>
            </a:extLst>
          </p:cNvPr>
          <p:cNvSpPr txBox="1"/>
          <p:nvPr/>
        </p:nvSpPr>
        <p:spPr>
          <a:xfrm>
            <a:off x="78383" y="5018000"/>
            <a:ext cx="3229429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Neither of the following are acceptable: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896010-3C4A-4EB4-B9DC-4DC35B86F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27" y="5794233"/>
            <a:ext cx="2300742" cy="896078"/>
          </a:xfrm>
          <a:prstGeom prst="rect">
            <a:avLst/>
          </a:prstGeom>
        </p:spPr>
      </p:pic>
      <p:sp>
        <p:nvSpPr>
          <p:cNvPr id="14" name="文本框 7">
            <a:extLst>
              <a:ext uri="{FF2B5EF4-FFF2-40B4-BE49-F238E27FC236}">
                <a16:creationId xmlns:a16="http://schemas.microsoft.com/office/drawing/2014/main" id="{BDEAFA4C-9D1F-4C4B-BF34-246236777026}"/>
              </a:ext>
            </a:extLst>
          </p:cNvPr>
          <p:cNvSpPr txBox="1"/>
          <p:nvPr/>
        </p:nvSpPr>
        <p:spPr>
          <a:xfrm>
            <a:off x="4115421" y="5135787"/>
            <a:ext cx="4702628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way round this would be to write: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9378DD-A6FF-4749-9EF1-B6015E6AF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573" y="5079336"/>
            <a:ext cx="1821802" cy="569313"/>
          </a:xfrm>
          <a:prstGeom prst="rect">
            <a:avLst/>
          </a:prstGeom>
        </p:spPr>
      </p:pic>
      <p:sp>
        <p:nvSpPr>
          <p:cNvPr id="17" name="文本框 7">
            <a:extLst>
              <a:ext uri="{FF2B5EF4-FFF2-40B4-BE49-F238E27FC236}">
                <a16:creationId xmlns:a16="http://schemas.microsoft.com/office/drawing/2014/main" id="{79D1C79B-FB11-47F6-B935-A2B230BF8B5C}"/>
              </a:ext>
            </a:extLst>
          </p:cNvPr>
          <p:cNvSpPr txBox="1"/>
          <p:nvPr/>
        </p:nvSpPr>
        <p:spPr>
          <a:xfrm>
            <a:off x="3579218" y="5750464"/>
            <a:ext cx="8534399" cy="101566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there would normally be a point where actual required data is added to the list and another point where the list is subsequently used, so I suggest using those code segments instead.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7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BFEBCC3-2FC6-4715-914E-F48B7552EC86}"/>
              </a:ext>
            </a:extLst>
          </p:cNvPr>
          <p:cNvSpPr txBox="1">
            <a:spLocks/>
          </p:cNvSpPr>
          <p:nvPr/>
        </p:nvSpPr>
        <p:spPr>
          <a:xfrm>
            <a:off x="128071" y="4831959"/>
            <a:ext cx="11638567" cy="1981291"/>
          </a:xfrm>
          <a:prstGeom prst="rect">
            <a:avLst/>
          </a:prstGeom>
          <a:ln w="1270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latin typeface="Arial" panose="020B0604020202020204" pitchFamily="34" charset="0"/>
              </a:rPr>
              <a:t>includes two program code segments: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one that shows how data has been stored in this list </a:t>
            </a:r>
            <a:r>
              <a:rPr lang="en-US" sz="2000" i="1" dirty="0">
                <a:latin typeface="Arial" panose="020B0604020202020204" pitchFamily="34" charset="0"/>
              </a:rPr>
              <a:t>(&gt;1 element)</a:t>
            </a:r>
            <a:r>
              <a:rPr lang="en-US" sz="2000" dirty="0"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one that shows the data in this same list being used as part of fulfilling the program’s purpose.</a:t>
            </a:r>
          </a:p>
          <a:p>
            <a:r>
              <a:rPr lang="en-US" sz="2300" dirty="0">
                <a:latin typeface="Arial" panose="020B0604020202020204" pitchFamily="34" charset="0"/>
              </a:rPr>
              <a:t>identifies the name of the variable representing the list being used in this response.</a:t>
            </a:r>
          </a:p>
          <a:p>
            <a:r>
              <a:rPr lang="en-US" sz="2300" dirty="0">
                <a:latin typeface="Arial" panose="020B0604020202020204" pitchFamily="34" charset="0"/>
              </a:rPr>
              <a:t>describes what the data contained in this list is representing in the program.</a:t>
            </a:r>
            <a:endParaRPr lang="en-HK" sz="23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7105C2-EF44-4C30-827E-F11ACE7E9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" y="14645"/>
            <a:ext cx="5928049" cy="2420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10E7AA-380F-4F17-BA2E-6D9E5F708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4" y="2601723"/>
            <a:ext cx="8362316" cy="1753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615CDF-CE69-4CC5-B72D-9461B72AC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71" y="0"/>
            <a:ext cx="3825321" cy="396155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6600589" y="15445"/>
            <a:ext cx="735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</a:t>
            </a:r>
            <a:endParaRPr lang="en-HK" sz="4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7DA7D3-4651-4FF7-8390-7745468247DC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322254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1817C90-E657-4984-803B-68F4147CF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5" y="4801681"/>
            <a:ext cx="11721834" cy="1981291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includes two program code segments: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how data has been stored in this list </a:t>
            </a:r>
            <a:r>
              <a:rPr lang="en-US" sz="2000" b="0" i="1" dirty="0">
                <a:effectLst/>
                <a:latin typeface="Arial" panose="020B0604020202020204" pitchFamily="34" charset="0"/>
              </a:rPr>
              <a:t>(&gt;1 element)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the data in this same list being used as part of fulfilling the program’s purpose.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identifies the name of the variable representing the list being used in this response.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describes what the data contained in this list is representing in the program.</a:t>
            </a:r>
            <a:endParaRPr lang="en-HK" sz="23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6A32F8-4FA8-4BA4-9CC9-7D0E5C8E2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7" y="2922004"/>
            <a:ext cx="7851326" cy="1437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E9AC56-70D1-45EE-9F0E-DAABF29CE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43" y="0"/>
            <a:ext cx="4114084" cy="4290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B3629-DEB1-4F65-9A90-1B31E6EF2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" y="15445"/>
            <a:ext cx="4444835" cy="27540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5728458" y="-16236"/>
            <a:ext cx="735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b</a:t>
            </a:r>
            <a:endParaRPr lang="en-HK" sz="4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9B97CB-C94C-4CB3-AB1A-AA6DF3A57B28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128972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0C3B4FA0-B302-474B-9D30-E454C2AD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47" y="4796802"/>
            <a:ext cx="11721834" cy="1981291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includes two program code segments: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how data has been stored in this list </a:t>
            </a:r>
            <a:r>
              <a:rPr lang="en-US" sz="2000" b="0" i="1" dirty="0">
                <a:effectLst/>
                <a:latin typeface="Arial" panose="020B0604020202020204" pitchFamily="34" charset="0"/>
              </a:rPr>
              <a:t>(&gt;1 element)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the data in this same list being used as part of fulfilling the program’s purpose.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identifies the name of the variable representing the list being used in this response.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describes what the data contained in this list is representing in the program.</a:t>
            </a:r>
            <a:endParaRPr lang="en-HK" sz="23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E9A0F8-86C3-45BF-874B-D98AEB5B6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04" y="719654"/>
            <a:ext cx="9740546" cy="2295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9C54BC-3A99-4A62-9E06-4BFF4CA5E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39" y="3011261"/>
            <a:ext cx="10568482" cy="169651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0" y="0"/>
            <a:ext cx="735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</a:t>
            </a:r>
            <a:endParaRPr lang="en-HK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9EDFF-2170-4F03-BDBE-996F0D46A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45" y="346222"/>
            <a:ext cx="8453659" cy="261965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95D386-3D7F-4DDA-B23A-1BE213857E69}"/>
              </a:ext>
            </a:extLst>
          </p:cNvPr>
          <p:cNvSpPr/>
          <p:nvPr/>
        </p:nvSpPr>
        <p:spPr>
          <a:xfrm>
            <a:off x="8459714" y="1507854"/>
            <a:ext cx="2329059" cy="1417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E94B3E-8C43-45BE-8985-E98AA265EA14}"/>
              </a:ext>
            </a:extLst>
          </p:cNvPr>
          <p:cNvSpPr/>
          <p:nvPr/>
        </p:nvSpPr>
        <p:spPr>
          <a:xfrm>
            <a:off x="7953446" y="1336636"/>
            <a:ext cx="2400917" cy="75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2208E9-CA66-4CB6-879C-5F40BB6A0029}"/>
              </a:ext>
            </a:extLst>
          </p:cNvPr>
          <p:cNvSpPr/>
          <p:nvPr/>
        </p:nvSpPr>
        <p:spPr>
          <a:xfrm>
            <a:off x="7135407" y="1278561"/>
            <a:ext cx="604500" cy="56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131748-DA60-4F47-A791-AD7FD68999FE}"/>
              </a:ext>
            </a:extLst>
          </p:cNvPr>
          <p:cNvSpPr/>
          <p:nvPr/>
        </p:nvSpPr>
        <p:spPr>
          <a:xfrm>
            <a:off x="7221195" y="1704489"/>
            <a:ext cx="116795" cy="1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372BF6-16EC-46BD-BE5F-72151D5289BB}"/>
              </a:ext>
            </a:extLst>
          </p:cNvPr>
          <p:cNvSpPr/>
          <p:nvPr/>
        </p:nvSpPr>
        <p:spPr>
          <a:xfrm>
            <a:off x="9021785" y="814003"/>
            <a:ext cx="188826" cy="190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E58396-EFD4-4378-B69B-21FAA8D79BE9}"/>
              </a:ext>
            </a:extLst>
          </p:cNvPr>
          <p:cNvSpPr/>
          <p:nvPr/>
        </p:nvSpPr>
        <p:spPr>
          <a:xfrm>
            <a:off x="10471086" y="1387419"/>
            <a:ext cx="282256" cy="27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B06753-DFC6-472A-BDAA-A128EB511CAA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181624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AEBCC60-8DBB-49EE-A110-A3E5B677B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05" y="4830282"/>
            <a:ext cx="11639676" cy="1981291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includes two program code segments: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how data has been stored in this list </a:t>
            </a:r>
            <a:r>
              <a:rPr lang="en-US" sz="2000" b="0" i="1" dirty="0">
                <a:effectLst/>
                <a:latin typeface="Arial" panose="020B0604020202020204" pitchFamily="34" charset="0"/>
              </a:rPr>
              <a:t>(&gt;1 element)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the data in this same list being used as part of fulfilling the program’s purpose.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identifies the name of the variable representing the list being used in this response.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describes what the data contained in this list is representing in the program.</a:t>
            </a:r>
            <a:endParaRPr lang="en-HK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98B31-AD6C-40D3-839D-27A9B5129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2" y="694281"/>
            <a:ext cx="6090513" cy="1969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D69E62-E79D-4C96-817A-17E446AD6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2008" y="11193"/>
            <a:ext cx="6889992" cy="26700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0" y="0"/>
            <a:ext cx="735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</a:t>
            </a:r>
            <a:endParaRPr lang="en-HK" sz="4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0A53DA-BF2B-461A-9985-EDCCDB3D5F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226" y="2711425"/>
            <a:ext cx="10010904" cy="20886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7D11431-69A3-4D48-B929-AD72130477E3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172929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AE23918-0E57-4411-BA9C-D13C55EF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19" y="4768019"/>
            <a:ext cx="11721834" cy="1981291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includes two program code segments: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how data has been stored in this list </a:t>
            </a:r>
            <a:r>
              <a:rPr lang="en-US" sz="2000" b="0" i="1" dirty="0">
                <a:effectLst/>
                <a:latin typeface="Arial" panose="020B0604020202020204" pitchFamily="34" charset="0"/>
              </a:rPr>
              <a:t>(&gt;1 element)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one that shows the data in this same list being used as part of fulfilling the program’s purpose.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identifies the name of the variable representing the list being used in this response.</a:t>
            </a:r>
          </a:p>
          <a:p>
            <a:r>
              <a:rPr lang="en-US" sz="2300" b="0" i="0" dirty="0">
                <a:effectLst/>
                <a:latin typeface="Arial" panose="020B0604020202020204" pitchFamily="34" charset="0"/>
              </a:rPr>
              <a:t>describes what the data contained in this list is representing in the program.</a:t>
            </a:r>
            <a:endParaRPr lang="en-HK" sz="23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F94CDA-E609-48C7-AC1F-708074420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41" y="2284053"/>
            <a:ext cx="11349270" cy="1860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5D0972-F473-4CC0-8E23-08EE2139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1" y="7129"/>
            <a:ext cx="5721782" cy="2028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0D948B-4CFA-4DFD-BC25-6849B5F26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362" y="0"/>
            <a:ext cx="6087114" cy="294916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5538892" y="7128"/>
            <a:ext cx="735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</a:t>
            </a:r>
            <a:endParaRPr lang="en-HK" sz="4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D86F88-5131-4401-8C85-5851E21630C7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95606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12373</TotalTime>
  <Words>1097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 Emoji</vt:lpstr>
      <vt:lpstr>Segoe UI Symbol</vt:lpstr>
      <vt:lpstr>Office Theme</vt:lpstr>
      <vt:lpstr>Create Performance Task</vt:lpstr>
      <vt:lpstr>Instructions</vt:lpstr>
      <vt:lpstr>Scoring Criteria</vt:lpstr>
      <vt:lpstr>Decision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Performance Task</dc:title>
  <dc:creator>Neill Mark Lee</dc:creator>
  <cp:lastModifiedBy>Neill Mark Lee</cp:lastModifiedBy>
  <cp:revision>146</cp:revision>
  <cp:lastPrinted>2022-01-28T08:09:48Z</cp:lastPrinted>
  <dcterms:created xsi:type="dcterms:W3CDTF">2021-10-22T04:06:04Z</dcterms:created>
  <dcterms:modified xsi:type="dcterms:W3CDTF">2022-05-03T04:11:09Z</dcterms:modified>
</cp:coreProperties>
</file>